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  <p:sldMasterId id="2147484019" r:id="rId3"/>
    <p:sldMasterId id="2147484031" r:id="rId4"/>
  </p:sldMasterIdLst>
  <p:notesMasterIdLst>
    <p:notesMasterId r:id="rId25"/>
  </p:notesMasterIdLst>
  <p:sldIdLst>
    <p:sldId id="256" r:id="rId5"/>
    <p:sldId id="609" r:id="rId6"/>
    <p:sldId id="601" r:id="rId7"/>
    <p:sldId id="589" r:id="rId8"/>
    <p:sldId id="590" r:id="rId9"/>
    <p:sldId id="592" r:id="rId10"/>
    <p:sldId id="593" r:id="rId11"/>
    <p:sldId id="594" r:id="rId12"/>
    <p:sldId id="595" r:id="rId13"/>
    <p:sldId id="596" r:id="rId14"/>
    <p:sldId id="604" r:id="rId15"/>
    <p:sldId id="597" r:id="rId16"/>
    <p:sldId id="608" r:id="rId17"/>
    <p:sldId id="598" r:id="rId18"/>
    <p:sldId id="603" r:id="rId19"/>
    <p:sldId id="599" r:id="rId20"/>
    <p:sldId id="602" r:id="rId21"/>
    <p:sldId id="606" r:id="rId22"/>
    <p:sldId id="607" r:id="rId23"/>
    <p:sldId id="6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55"/>
    <p:restoredTop sz="93469"/>
  </p:normalViewPr>
  <p:slideViewPr>
    <p:cSldViewPr snapToGrid="0" snapToObjects="1">
      <p:cViewPr varScale="1">
        <p:scale>
          <a:sx n="92" d="100"/>
          <a:sy n="92" d="100"/>
        </p:scale>
        <p:origin x="192" y="672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3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81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60829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8307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005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3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5456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9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27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62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06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706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44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5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4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60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81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16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42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8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5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8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198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48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43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73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9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77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0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Introduction to Regression</a:t>
            </a:r>
            <a:br>
              <a:rPr lang="en-US" dirty="0"/>
            </a:br>
            <a:r>
              <a:rPr lang="en-US" dirty="0"/>
              <a:t>Part C –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98" y="1942009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806" y="172990"/>
            <a:ext cx="11493416" cy="767276"/>
          </a:xfrm>
        </p:spPr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4772" y="6810025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50937" y="2939143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23819" y="2562364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798283" y="892653"/>
                <a:ext cx="107550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line is the best?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each observation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absolute residual is  calculate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=|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8283" y="892653"/>
                <a:ext cx="10755087" cy="1200329"/>
              </a:xfrm>
              <a:prstGeom prst="rect">
                <a:avLst/>
              </a:prstGeom>
              <a:blipFill>
                <a:blip r:embed="rId3"/>
                <a:stretch>
                  <a:fillRect l="-825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5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AE40-89CD-C042-884E-3C1BEA3E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Aggregate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C7C1-4DB4-784A-94BD-0A074B62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aggregate residuals across the entire </a:t>
            </a:r>
            <a:r>
              <a:rPr lang="en-US" dirty="0" err="1"/>
              <a:t>dateset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A4604-03FA-2040-A767-1D638E82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CCE707-60D4-934E-A8E2-CD741728E5C4}"/>
              </a:ext>
            </a:extLst>
          </p:cNvPr>
          <p:cNvCxnSpPr/>
          <p:nvPr/>
        </p:nvCxnSpPr>
        <p:spPr>
          <a:xfrm flipV="1">
            <a:off x="1946365" y="2939143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092BCF-F5E5-A14B-B32B-5E5C29D04901}"/>
              </a:ext>
            </a:extLst>
          </p:cNvPr>
          <p:cNvGrpSpPr/>
          <p:nvPr/>
        </p:nvGrpSpPr>
        <p:grpSpPr>
          <a:xfrm>
            <a:off x="2119247" y="2562364"/>
            <a:ext cx="4360953" cy="2804501"/>
            <a:chOff x="4209305" y="2155736"/>
            <a:chExt cx="4360953" cy="28045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BF579B-B709-C742-8BA4-A5E18A170FFA}"/>
                </a:ext>
              </a:extLst>
            </p:cNvPr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7D65E-AC42-634F-B31F-F0974C7C6A11}"/>
                </a:ext>
              </a:extLst>
            </p:cNvPr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AE29C3-B799-3449-896D-49B344C54467}"/>
                </a:ext>
              </a:extLst>
            </p:cNvPr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2ECAEC-DC28-8542-A384-A10560F4C1F8}"/>
                </a:ext>
              </a:extLst>
            </p:cNvPr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DCC6EB-69FF-CB4D-BA99-D14331FD8A0F}"/>
                </a:ext>
              </a:extLst>
            </p:cNvPr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60FFE2-3A22-0042-A0C5-9BEA2509A447}"/>
                </a:ext>
              </a:extLst>
            </p:cNvPr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E3ED9-1711-694C-BBFB-1F7774D8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1" y="1927495"/>
            <a:ext cx="6858002" cy="457200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9515EB-99C1-D342-A3FC-AC4B935F5D8A}"/>
              </a:ext>
            </a:extLst>
          </p:cNvPr>
          <p:cNvSpPr txBox="1">
            <a:spLocks/>
          </p:cNvSpPr>
          <p:nvPr/>
        </p:nvSpPr>
        <p:spPr>
          <a:xfrm>
            <a:off x="7090239" y="2329549"/>
            <a:ext cx="4392988" cy="209846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/>
              <a:t>Max Absolute Error</a:t>
            </a:r>
          </a:p>
          <a:p>
            <a:pPr marL="514350" indent="-514350">
              <a:buAutoNum type="arabicPeriod"/>
            </a:pPr>
            <a:r>
              <a:rPr lang="en-US" dirty="0"/>
              <a:t>Mean Absolute Error</a:t>
            </a:r>
          </a:p>
          <a:p>
            <a:pPr marL="514350" indent="-514350">
              <a:buAutoNum type="arabicPeriod"/>
            </a:pPr>
            <a:r>
              <a:rPr lang="en-US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03370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B11D654D-0E8A-8243-8DCC-6976D9F9BFC5}"/>
              </a:ext>
            </a:extLst>
          </p:cNvPr>
          <p:cNvSpPr/>
          <p:nvPr/>
        </p:nvSpPr>
        <p:spPr>
          <a:xfrm>
            <a:off x="8897257" y="4085557"/>
            <a:ext cx="3294743" cy="2409372"/>
          </a:xfrm>
          <a:prstGeom prst="wedgeEllipseCallout">
            <a:avLst>
              <a:gd name="adj1" fmla="val -63124"/>
              <a:gd name="adj2" fmla="val 131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CALL THIS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FITTING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</a:t>
            </a:r>
          </a:p>
        </p:txBody>
      </p:sp>
    </p:spTree>
    <p:extLst>
      <p:ext uri="{BB962C8B-B14F-4D97-AF65-F5344CB8AC3E}">
        <p14:creationId xmlns:p14="http://schemas.microsoft.com/office/powerpoint/2010/main" val="37037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40F9E-0B42-9645-827A-0C33D8BE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188374"/>
            <a:ext cx="9361715" cy="2111143"/>
          </a:xfrm>
        </p:spPr>
        <p:txBody>
          <a:bodyPr/>
          <a:lstStyle/>
          <a:p>
            <a:r>
              <a:rPr lang="en-US" dirty="0"/>
              <a:t>How does one minimize a loss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CE65-D16F-F640-BBA5-AF0C4898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2050989"/>
            <a:ext cx="5408623" cy="4146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global minima or maxima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must occur at a point where the gradient  (slope)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=0</a:t>
                </a:r>
              </a:p>
              <a:p>
                <a:pPr algn="ctr"/>
                <a:endParaRPr lang="en-US" sz="2400" dirty="0"/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Brute Force: </a:t>
                </a:r>
                <a:r>
                  <a:rPr lang="en-US" sz="2400" dirty="0"/>
                  <a:t>Try every combination</a:t>
                </a:r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Exact: </a:t>
                </a:r>
                <a:r>
                  <a:rPr lang="en-US" sz="2400" dirty="0"/>
                  <a:t>Solve the above equation</a:t>
                </a:r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Greedy Algorithm: </a:t>
                </a:r>
                <a:r>
                  <a:rPr lang="en-US" sz="2400" dirty="0"/>
                  <a:t>Gradient Descent</a:t>
                </a: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blipFill>
                <a:blip r:embed="rId4"/>
                <a:stretch>
                  <a:fillRect l="-1595" t="-1070" r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0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88901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Estimate of the regression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0843" y="983807"/>
                <a:ext cx="10327008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Brute force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2200" dirty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200" dirty="0"/>
                  <a:t> is to calculate 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. Then select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where the loss function is minimum.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2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is fixed to be 6: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843" y="983807"/>
                <a:ext cx="10327008" cy="2111143"/>
              </a:xfrm>
              <a:blipFill>
                <a:blip r:embed="rId4"/>
                <a:stretch>
                  <a:fillRect l="-984" t="-1786" b="-1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99CF4-B0CD-0D43-8284-4D5077CFD681}"/>
              </a:ext>
            </a:extLst>
          </p:cNvPr>
          <p:cNvSpPr txBox="1"/>
          <p:nvPr/>
        </p:nvSpPr>
        <p:spPr>
          <a:xfrm>
            <a:off x="8570258" y="3730445"/>
            <a:ext cx="327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Very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  <a:ea typeface="Karla" pitchFamily="2" charset="0"/>
              </a:rPr>
              <a:t>computationally expensive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with many coefficients</a:t>
            </a:r>
          </a:p>
        </p:txBody>
      </p:sp>
    </p:spTree>
    <p:extLst>
      <p:ext uri="{BB962C8B-B14F-4D97-AF65-F5344CB8AC3E}">
        <p14:creationId xmlns:p14="http://schemas.microsoft.com/office/powerpoint/2010/main" val="132726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2857-40C5-1345-8BD1-C6C7DA05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385" y="983807"/>
                <a:ext cx="10850585" cy="2111143"/>
              </a:xfrm>
            </p:spPr>
            <p:txBody>
              <a:bodyPr/>
              <a:lstStyle/>
              <a:p>
                <a:r>
                  <a:rPr lang="en-US" sz="2400" dirty="0"/>
                  <a:t>When we can’t analytically solve for the stationary points of the gradient, we can still exploit the information in the gradient. </a:t>
                </a:r>
              </a:p>
              <a:p>
                <a:r>
                  <a:rPr lang="en-US" sz="2400" dirty="0"/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400" dirty="0"/>
                  <a:t>at any point is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direction of the steepest increase</a:t>
                </a:r>
                <a:r>
                  <a:rPr lang="en-US" sz="2400" dirty="0"/>
                  <a:t>. The negative gradient is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direction of steepest decrease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By following the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gradient, we can eventually find the lowest point. </a:t>
                </a:r>
              </a:p>
              <a:p>
                <a:r>
                  <a:rPr lang="en-US" sz="2400" dirty="0"/>
                  <a:t>This method is called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Gradient Descent.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[MORE ON THIS LATER IN THE COURSE]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385" y="983807"/>
                <a:ext cx="10850585" cy="2111143"/>
              </a:xfrm>
              <a:blipFill>
                <a:blip r:embed="rId2"/>
                <a:stretch>
                  <a:fillRect l="-818" t="-1786" r="-935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F7BDE-DA76-6A4F-B6AC-FE53C1FC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A076A-843F-8B4A-B179-FDC1AE8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65" y="3842998"/>
            <a:ext cx="3819978" cy="3015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DED206-504B-CA40-8657-B957DED5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258" y="4079979"/>
            <a:ext cx="345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539122" y="926524"/>
                <a:ext cx="11652878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300" dirty="0"/>
                  <a:t>Take the gradient of the loss function and find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/>
                  <a:t> that is zero: 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=0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This does not usually yield to a close form solution. However for linear regression this procedure gives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300" dirty="0">
                  <a:ea typeface="Cambria Math" charset="0"/>
                  <a:cs typeface="Cambria Math" charset="0"/>
                </a:endParaRPr>
              </a:p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3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3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3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3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300" dirty="0"/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is called the </a:t>
                </a:r>
                <a:r>
                  <a:rPr lang="en-US" sz="2300" b="1" dirty="0"/>
                  <a:t>regression line</a:t>
                </a:r>
                <a:r>
                  <a:rPr lang="en-US" sz="2300" dirty="0"/>
                  <a:t>.</a:t>
                </a:r>
                <a:endParaRPr lang="en-US" sz="23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22" y="926524"/>
                <a:ext cx="11652878" cy="5281313"/>
              </a:xfrm>
              <a:prstGeom prst="rect">
                <a:avLst/>
              </a:prstGeom>
              <a:blipFill>
                <a:blip r:embed="rId2"/>
                <a:stretch>
                  <a:fillRect l="-653" t="-959" r="-544" b="-6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analytical solution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81725" y="2866747"/>
            <a:ext cx="4118489" cy="170700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69" y="5419393"/>
            <a:ext cx="2292462" cy="454362"/>
          </a:xfrm>
          <a:prstGeom prst="rect">
            <a:avLst/>
          </a:prstGeom>
          <a:solidFill>
            <a:srgbClr val="DCE1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91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 Error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58" y="983808"/>
            <a:ext cx="10327008" cy="908372"/>
          </a:xfrm>
        </p:spPr>
        <p:txBody>
          <a:bodyPr/>
          <a:lstStyle/>
          <a:p>
            <a:r>
              <a:rPr lang="en-US" sz="2400" dirty="0"/>
              <a:t>Just because we found the model that minimizes the squared error it doesn’t mean that it’s a good model. We investigate the R2 but also: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A3EAA-59AD-C84A-9A88-5A2537BE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14" y="1867194"/>
            <a:ext cx="4508500" cy="3716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8C2E7-7E64-7441-9BF7-D2709895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62" y="1867194"/>
            <a:ext cx="4761344" cy="3671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E087D6-7F7C-5D4F-B0DF-73CFCC6DFF22}"/>
              </a:ext>
            </a:extLst>
          </p:cNvPr>
          <p:cNvSpPr txBox="1">
            <a:spLocks/>
          </p:cNvSpPr>
          <p:nvPr/>
        </p:nvSpPr>
        <p:spPr>
          <a:xfrm>
            <a:off x="775358" y="5781101"/>
            <a:ext cx="4695756" cy="9083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high due to noise in the data.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B84F7D-E8CF-6C40-AFD5-ACDA83465720}"/>
              </a:ext>
            </a:extLst>
          </p:cNvPr>
          <p:cNvSpPr txBox="1">
            <a:spLocks/>
          </p:cNvSpPr>
          <p:nvPr/>
        </p:nvSpPr>
        <p:spPr>
          <a:xfrm>
            <a:off x="5938862" y="5605244"/>
            <a:ext cx="4695756" cy="9083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high in all four models but the models are not equal.</a:t>
            </a:r>
          </a:p>
        </p:txBody>
      </p:sp>
    </p:spTree>
    <p:extLst>
      <p:ext uri="{BB962C8B-B14F-4D97-AF65-F5344CB8AC3E}">
        <p14:creationId xmlns:p14="http://schemas.microsoft.com/office/powerpoint/2010/main" val="12846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need to evaluate the fitted model on new data, data that the model did not train on,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87A64-0845-A845-B9C8-5D59D60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15" y="2088185"/>
            <a:ext cx="6510814" cy="34909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BB8F26-D50E-9443-B0F8-7C3CBFB9E6E9}"/>
              </a:ext>
            </a:extLst>
          </p:cNvPr>
          <p:cNvSpPr txBox="1">
            <a:spLocks/>
          </p:cNvSpPr>
          <p:nvPr/>
        </p:nvSpPr>
        <p:spPr>
          <a:xfrm>
            <a:off x="8157029" y="2233328"/>
            <a:ext cx="3155794" cy="33256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sz="2400" dirty="0"/>
              <a:t> MSE here is 2.0 where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</a:t>
            </a:r>
            <a:r>
              <a:rPr lang="en-US" sz="2400" dirty="0"/>
              <a:t> MSE is 12.3. </a:t>
            </a:r>
          </a:p>
          <a:p>
            <a:pPr>
              <a:spcBef>
                <a:spcPts val="1224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training data contains a strange point – an outlier – which confuses the model.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0906E-7153-F24A-9554-88B3E3D7D87C}"/>
              </a:ext>
            </a:extLst>
          </p:cNvPr>
          <p:cNvSpPr/>
          <p:nvPr/>
        </p:nvSpPr>
        <p:spPr>
          <a:xfrm>
            <a:off x="935014" y="5682619"/>
            <a:ext cx="1003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Fitting to meaningless patterns in the training is called </a:t>
            </a:r>
            <a:r>
              <a:rPr lang="en-US" sz="2400" b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overfitting.</a:t>
            </a:r>
          </a:p>
        </p:txBody>
      </p:sp>
    </p:spTree>
    <p:extLst>
      <p:ext uri="{BB962C8B-B14F-4D97-AF65-F5344CB8AC3E}">
        <p14:creationId xmlns:p14="http://schemas.microsoft.com/office/powerpoint/2010/main" val="178298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Model Interpretation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691263"/>
          </a:xfrm>
        </p:spPr>
        <p:txBody>
          <a:bodyPr/>
          <a:lstStyle/>
          <a:p>
            <a:r>
              <a:rPr lang="en-US" sz="2400" dirty="0"/>
              <a:t>For linear models it’s important to interpret the parameters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89A62-0807-3246-BC68-99F16C8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1546172"/>
            <a:ext cx="8665028" cy="30375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70D0E-C5BA-FB4F-947B-FE923AE2DD07}"/>
              </a:ext>
            </a:extLst>
          </p:cNvPr>
          <p:cNvSpPr txBox="1">
            <a:spLocks/>
          </p:cNvSpPr>
          <p:nvPr/>
        </p:nvSpPr>
        <p:spPr>
          <a:xfrm>
            <a:off x="833415" y="4794361"/>
            <a:ext cx="5352190" cy="19018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of this model is very small. But the slope is -0.05. That means the larger the budget the less the sales.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D1D996-7A28-3344-B5DC-5B1007BC5762}"/>
              </a:ext>
            </a:extLst>
          </p:cNvPr>
          <p:cNvSpPr txBox="1">
            <a:spLocks/>
          </p:cNvSpPr>
          <p:nvPr/>
        </p:nvSpPr>
        <p:spPr>
          <a:xfrm>
            <a:off x="6287318" y="4611798"/>
            <a:ext cx="5352190" cy="19018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very small but the intercept is -0.5 which means that for very small budget we will have negative sales.</a:t>
            </a:r>
          </a:p>
        </p:txBody>
      </p:sp>
    </p:spTree>
    <p:extLst>
      <p:ext uri="{BB962C8B-B14F-4D97-AF65-F5344CB8AC3E}">
        <p14:creationId xmlns:p14="http://schemas.microsoft.com/office/powerpoint/2010/main" val="347959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3734C-07A4-4144-8988-C75054E8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49282-3468-4C48-91BD-724F2A04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28" y="0"/>
            <a:ext cx="693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98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C.1, C.2, [C.3]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54E5B-C88E-ED43-B951-CBA664C28785}"/>
              </a:ext>
            </a:extLst>
          </p:cNvPr>
          <p:cNvSpPr txBox="1">
            <a:spLocks/>
          </p:cNvSpPr>
          <p:nvPr/>
        </p:nvSpPr>
        <p:spPr>
          <a:xfrm>
            <a:off x="1041240" y="1134895"/>
            <a:ext cx="10045860" cy="4674402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models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 of the regression coefficients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Model evaluation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314703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/>
                  <a:t>compute 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4AB39A-99A7-BD41-AAB5-A21B92014D36}"/>
                  </a:ext>
                </a:extLst>
              </p:cNvPr>
              <p:cNvSpPr txBox="1"/>
              <p:nvPr/>
            </p:nvSpPr>
            <p:spPr>
              <a:xfrm>
                <a:off x="4753918" y="5020863"/>
                <a:ext cx="3015056" cy="492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4AB39A-99A7-BD41-AAB5-A21B9201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918" y="5020863"/>
                <a:ext cx="3015056" cy="492443"/>
              </a:xfrm>
              <a:prstGeom prst="rect">
                <a:avLst/>
              </a:prstGeom>
              <a:blipFill>
                <a:blip r:embed="rId4"/>
                <a:stretch>
                  <a:fillRect l="-3750" r="-1250" b="-268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3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820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0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366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22166</TotalTime>
  <Words>808</Words>
  <Application>Microsoft Macintosh PowerPoint</Application>
  <PresentationFormat>Widescreen</PresentationFormat>
  <Paragraphs>118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Karla</vt:lpstr>
      <vt:lpstr>Custom Design</vt:lpstr>
      <vt:lpstr>GEC_template</vt:lpstr>
      <vt:lpstr>1_Custom Design</vt:lpstr>
      <vt:lpstr>2_Custom Design</vt:lpstr>
      <vt:lpstr> Introduction to Regression Part C – Linear Models</vt:lpstr>
      <vt:lpstr>PowerPoint Presentation</vt:lpstr>
      <vt:lpstr>Lecture Outline  </vt:lpstr>
      <vt:lpstr>Linear Models</vt:lpstr>
      <vt:lpstr>Linear Regression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Loss Function: Aggregate Residuals</vt:lpstr>
      <vt:lpstr>Estimate of the regression coefficients (cont) </vt:lpstr>
      <vt:lpstr>Optimization</vt:lpstr>
      <vt:lpstr>Optimization: Estimate of the regression coefficients</vt:lpstr>
      <vt:lpstr>Gradient Descent</vt:lpstr>
      <vt:lpstr>Estimate of the regression coefficients: analytical solution </vt:lpstr>
      <vt:lpstr>Evaluation: Training Error  </vt:lpstr>
      <vt:lpstr>Evaluation: Test Error</vt:lpstr>
      <vt:lpstr>Evaluation: Model Interpretation </vt:lpstr>
      <vt:lpstr>Ex C.1, C.2, [C.3]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538</cp:revision>
  <cp:lastPrinted>2020-08-22T19:56:02Z</cp:lastPrinted>
  <dcterms:created xsi:type="dcterms:W3CDTF">2018-04-18T18:49:01Z</dcterms:created>
  <dcterms:modified xsi:type="dcterms:W3CDTF">2020-09-14T01:37:30Z</dcterms:modified>
</cp:coreProperties>
</file>